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Open Sans Bold" charset="0"/>
      <p:regular r:id="rId31"/>
    </p:embeddedFont>
    <p:embeddedFont>
      <p:font typeface="Calibri" pitchFamily="34" charset="0"/>
      <p:regular r:id="rId32"/>
      <p:bold r:id="rId33"/>
      <p:italic r:id="rId34"/>
      <p:boldItalic r:id="rId35"/>
    </p:embeddedFont>
    <p:embeddedFont>
      <p:font typeface="Canva Sans Bold"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55" d="100"/>
          <a:sy n="55" d="100"/>
        </p:scale>
        <p:origin x="-65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505035" y="598680"/>
            <a:ext cx="17277931" cy="5494758"/>
          </a:xfrm>
          <a:prstGeom prst="rect">
            <a:avLst/>
          </a:prstGeom>
          <a:solidFill>
            <a:srgbClr val="000000">
              <a:alpha val="4706"/>
            </a:srgbClr>
          </a:solidFill>
        </p:spPr>
      </p:sp>
      <p:sp>
        <p:nvSpPr>
          <p:cNvPr id="3" name="TextBox 3"/>
          <p:cNvSpPr txBox="1"/>
          <p:nvPr/>
        </p:nvSpPr>
        <p:spPr>
          <a:xfrm>
            <a:off x="2951790" y="2279586"/>
            <a:ext cx="12384421" cy="4791796"/>
          </a:xfrm>
          <a:prstGeom prst="rect">
            <a:avLst/>
          </a:prstGeom>
        </p:spPr>
        <p:txBody>
          <a:bodyPr lIns="0" tIns="0" rIns="0" bIns="0" rtlCol="0" anchor="t">
            <a:spAutoFit/>
          </a:bodyPr>
          <a:lstStyle/>
          <a:p>
            <a:pPr algn="ctr">
              <a:lnSpc>
                <a:spcPts val="12622"/>
              </a:lnSpc>
            </a:pPr>
            <a:r>
              <a:rPr lang="en-US" sz="10518">
                <a:solidFill>
                  <a:srgbClr val="000000"/>
                </a:solidFill>
                <a:latin typeface="Open Sans Bold"/>
              </a:rPr>
              <a:t>DESKTOP VIRTUAL      ASSISTANT</a:t>
            </a:r>
          </a:p>
          <a:p>
            <a:pPr>
              <a:lnSpc>
                <a:spcPts val="12622"/>
              </a:lnSpc>
            </a:pPr>
            <a:endParaRPr/>
          </a:p>
        </p:txBody>
      </p:sp>
      <p:sp>
        <p:nvSpPr>
          <p:cNvPr id="4" name="TextBox 4"/>
          <p:cNvSpPr txBox="1"/>
          <p:nvPr/>
        </p:nvSpPr>
        <p:spPr>
          <a:xfrm>
            <a:off x="7201987" y="6496237"/>
            <a:ext cx="5516302" cy="2762063"/>
          </a:xfrm>
          <a:prstGeom prst="rect">
            <a:avLst/>
          </a:prstGeom>
        </p:spPr>
        <p:txBody>
          <a:bodyPr lIns="0" tIns="0" rIns="0" bIns="0" rtlCol="0" anchor="t">
            <a:spAutoFit/>
          </a:bodyPr>
          <a:lstStyle/>
          <a:p>
            <a:pPr>
              <a:lnSpc>
                <a:spcPts val="2459"/>
              </a:lnSpc>
            </a:pPr>
            <a:endParaRPr/>
          </a:p>
          <a:p>
            <a:pPr>
              <a:lnSpc>
                <a:spcPts val="2459"/>
              </a:lnSpc>
            </a:pPr>
            <a:r>
              <a:rPr lang="en-US" sz="2673">
                <a:solidFill>
                  <a:srgbClr val="000000"/>
                </a:solidFill>
                <a:latin typeface="Open Sauce Light Bold"/>
              </a:rPr>
              <a:t>AKSHARA SHREEJHA K K </a:t>
            </a:r>
          </a:p>
          <a:p>
            <a:pPr>
              <a:lnSpc>
                <a:spcPts val="2459"/>
              </a:lnSpc>
            </a:pPr>
            <a:endParaRPr/>
          </a:p>
          <a:p>
            <a:pPr>
              <a:lnSpc>
                <a:spcPts val="2459"/>
              </a:lnSpc>
            </a:pPr>
            <a:r>
              <a:rPr lang="en-US" sz="2673">
                <a:solidFill>
                  <a:srgbClr val="000000"/>
                </a:solidFill>
                <a:latin typeface="Open Sauce Light Bold"/>
              </a:rPr>
              <a:t>INDIRA GANDHI B</a:t>
            </a:r>
          </a:p>
          <a:p>
            <a:pPr>
              <a:lnSpc>
                <a:spcPts val="2459"/>
              </a:lnSpc>
            </a:pPr>
            <a:endParaRPr/>
          </a:p>
          <a:p>
            <a:pPr>
              <a:lnSpc>
                <a:spcPts val="2459"/>
              </a:lnSpc>
            </a:pPr>
            <a:r>
              <a:rPr lang="en-US" sz="2673">
                <a:solidFill>
                  <a:srgbClr val="000000"/>
                </a:solidFill>
                <a:latin typeface="Open Sauce Light Bold"/>
              </a:rPr>
              <a:t>REVATHY SRI S</a:t>
            </a:r>
          </a:p>
          <a:p>
            <a:pPr>
              <a:lnSpc>
                <a:spcPts val="2459"/>
              </a:lnSpc>
            </a:pPr>
            <a:endParaRPr/>
          </a:p>
          <a:p>
            <a:pPr>
              <a:lnSpc>
                <a:spcPts val="2459"/>
              </a:lnSpc>
            </a:pPr>
            <a:r>
              <a:rPr lang="en-US" sz="2673">
                <a:solidFill>
                  <a:srgbClr val="000000"/>
                </a:solidFill>
                <a:latin typeface="Open Sauce Light Bold"/>
              </a:rPr>
              <a:t>JOTHIKA M S</a:t>
            </a:r>
          </a:p>
          <a:p>
            <a:pPr>
              <a:lnSpc>
                <a:spcPts val="2459"/>
              </a:lnSpc>
            </a:pPr>
            <a:endParaRPr/>
          </a:p>
        </p:txBody>
      </p:sp>
      <p:sp>
        <p:nvSpPr>
          <p:cNvPr id="5" name="TextBox 5"/>
          <p:cNvSpPr txBox="1"/>
          <p:nvPr/>
        </p:nvSpPr>
        <p:spPr>
          <a:xfrm>
            <a:off x="12266664" y="6747719"/>
            <a:ext cx="5516302" cy="323663"/>
          </a:xfrm>
          <a:prstGeom prst="rect">
            <a:avLst/>
          </a:prstGeom>
        </p:spPr>
        <p:txBody>
          <a:bodyPr lIns="0" tIns="0" rIns="0" bIns="0" rtlCol="0" anchor="t">
            <a:spAutoFit/>
          </a:bodyPr>
          <a:lstStyle/>
          <a:p>
            <a:pPr algn="ctr">
              <a:lnSpc>
                <a:spcPts val="2459"/>
              </a:lnSpc>
            </a:pPr>
            <a:r>
              <a:rPr lang="en-US" sz="2673">
                <a:solidFill>
                  <a:srgbClr val="000000"/>
                </a:solidFill>
                <a:latin typeface="Open Sauce Light Bold"/>
              </a:rPr>
              <a:t>GUIDE: DR. E. SIVA SANKARI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711955" y="3691467"/>
            <a:ext cx="10864091" cy="1452033"/>
          </a:xfrm>
          <a:prstGeom prst="rect">
            <a:avLst/>
          </a:prstGeom>
        </p:spPr>
        <p:txBody>
          <a:bodyPr lIns="0" tIns="0" rIns="0" bIns="0" rtlCol="0" anchor="t">
            <a:spAutoFit/>
          </a:bodyPr>
          <a:lstStyle/>
          <a:p>
            <a:pPr marL="0" lvl="0" indent="0">
              <a:lnSpc>
                <a:spcPts val="11892"/>
              </a:lnSpc>
              <a:spcBef>
                <a:spcPct val="0"/>
              </a:spcBef>
            </a:pPr>
            <a:r>
              <a:rPr lang="en-US" sz="8494">
                <a:solidFill>
                  <a:srgbClr val="000000"/>
                </a:solidFill>
                <a:latin typeface="Open Sauce"/>
              </a:rPr>
              <a:t>FUNCTIONS OF VAS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424006" y="942975"/>
            <a:ext cx="9439988" cy="811216"/>
          </a:xfrm>
          <a:prstGeom prst="rect">
            <a:avLst/>
          </a:prstGeom>
        </p:spPr>
        <p:txBody>
          <a:bodyPr lIns="0" tIns="0" rIns="0" bIns="0" rtlCol="0" anchor="t">
            <a:spAutoFit/>
          </a:bodyPr>
          <a:lstStyle/>
          <a:p>
            <a:pPr marL="0" lvl="0" indent="0">
              <a:lnSpc>
                <a:spcPts val="6737"/>
              </a:lnSpc>
              <a:spcBef>
                <a:spcPct val="0"/>
              </a:spcBef>
            </a:pPr>
            <a:r>
              <a:rPr lang="en-US" sz="4812">
                <a:solidFill>
                  <a:srgbClr val="000000"/>
                </a:solidFill>
                <a:latin typeface="Open Sauce"/>
              </a:rPr>
              <a:t>Chrome Automation Functions</a:t>
            </a:r>
          </a:p>
        </p:txBody>
      </p:sp>
      <p:sp>
        <p:nvSpPr>
          <p:cNvPr id="3" name="TextBox 3"/>
          <p:cNvSpPr txBox="1"/>
          <p:nvPr/>
        </p:nvSpPr>
        <p:spPr>
          <a:xfrm>
            <a:off x="1458377" y="7091659"/>
            <a:ext cx="15371246" cy="1933057"/>
          </a:xfrm>
          <a:prstGeom prst="rect">
            <a:avLst/>
          </a:prstGeom>
        </p:spPr>
        <p:txBody>
          <a:bodyPr lIns="0" tIns="0" rIns="0" bIns="0" rtlCol="0" anchor="t">
            <a:spAutoFit/>
          </a:bodyPr>
          <a:lstStyle/>
          <a:p>
            <a:pPr marL="765452" lvl="1" indent="-382726" algn="just">
              <a:lnSpc>
                <a:spcPts val="5247"/>
              </a:lnSpc>
              <a:buFont typeface="Arial"/>
              <a:buChar char="•"/>
            </a:pPr>
            <a:r>
              <a:rPr lang="en-US" sz="3545">
                <a:solidFill>
                  <a:srgbClr val="000000"/>
                </a:solidFill>
                <a:latin typeface="Open Sauce"/>
              </a:rPr>
              <a:t>Pyautogui </a:t>
            </a:r>
          </a:p>
          <a:p>
            <a:pPr marL="1530904" lvl="2" indent="-510301" algn="just">
              <a:lnSpc>
                <a:spcPts val="5247"/>
              </a:lnSpc>
              <a:buFont typeface="Arial"/>
              <a:buChar char="⚬"/>
            </a:pPr>
            <a:r>
              <a:rPr lang="en-US" sz="3545">
                <a:solidFill>
                  <a:srgbClr val="000000"/>
                </a:solidFill>
                <a:latin typeface="Open Sauce"/>
              </a:rPr>
              <a:t>The pyautogui module in Python provides cross-platform and simulate mouse movements and clicks  keyboard input.</a:t>
            </a:r>
          </a:p>
        </p:txBody>
      </p:sp>
      <p:sp>
        <p:nvSpPr>
          <p:cNvPr id="4" name="TextBox 4"/>
          <p:cNvSpPr txBox="1"/>
          <p:nvPr/>
        </p:nvSpPr>
        <p:spPr>
          <a:xfrm>
            <a:off x="1458377" y="4814666"/>
            <a:ext cx="15371246" cy="1933057"/>
          </a:xfrm>
          <a:prstGeom prst="rect">
            <a:avLst/>
          </a:prstGeom>
        </p:spPr>
        <p:txBody>
          <a:bodyPr lIns="0" tIns="0" rIns="0" bIns="0" rtlCol="0" anchor="t">
            <a:spAutoFit/>
          </a:bodyPr>
          <a:lstStyle/>
          <a:p>
            <a:pPr marL="765452" lvl="1" indent="-382726" algn="just">
              <a:lnSpc>
                <a:spcPts val="5247"/>
              </a:lnSpc>
              <a:buFont typeface="Arial"/>
              <a:buChar char="•"/>
            </a:pPr>
            <a:r>
              <a:rPr lang="en-US" sz="3545">
                <a:solidFill>
                  <a:srgbClr val="000000"/>
                </a:solidFill>
                <a:latin typeface="Open Sauce"/>
              </a:rPr>
              <a:t>Os module </a:t>
            </a:r>
          </a:p>
          <a:p>
            <a:pPr marL="1530904" lvl="2" indent="-510301" algn="just">
              <a:lnSpc>
                <a:spcPts val="5247"/>
              </a:lnSpc>
              <a:buFont typeface="Arial"/>
              <a:buChar char="⚬"/>
            </a:pPr>
            <a:r>
              <a:rPr lang="en-US" sz="3545">
                <a:solidFill>
                  <a:srgbClr val="000000"/>
                </a:solidFill>
                <a:latin typeface="Open Sauce"/>
              </a:rPr>
              <a:t>Python OS module provides the facility to establish the interaction between the user and the operating system.</a:t>
            </a:r>
          </a:p>
        </p:txBody>
      </p:sp>
      <p:sp>
        <p:nvSpPr>
          <p:cNvPr id="5" name="TextBox 5"/>
          <p:cNvSpPr txBox="1"/>
          <p:nvPr/>
        </p:nvSpPr>
        <p:spPr>
          <a:xfrm>
            <a:off x="1458377" y="2538709"/>
            <a:ext cx="15371246" cy="1940851"/>
          </a:xfrm>
          <a:prstGeom prst="rect">
            <a:avLst/>
          </a:prstGeom>
        </p:spPr>
        <p:txBody>
          <a:bodyPr lIns="0" tIns="0" rIns="0" bIns="0" rtlCol="0" anchor="t">
            <a:spAutoFit/>
          </a:bodyPr>
          <a:lstStyle/>
          <a:p>
            <a:pPr marL="765452" lvl="1" indent="-382726" algn="just">
              <a:lnSpc>
                <a:spcPts val="5247"/>
              </a:lnSpc>
              <a:buFont typeface="Arial"/>
              <a:buChar char="•"/>
            </a:pPr>
            <a:r>
              <a:rPr lang="en-US" sz="3545">
                <a:solidFill>
                  <a:srgbClr val="000000"/>
                </a:solidFill>
                <a:latin typeface="Open Sauce"/>
              </a:rPr>
              <a:t>Webbrowser </a:t>
            </a:r>
          </a:p>
          <a:p>
            <a:pPr marL="1530904" lvl="2" indent="-510301" algn="just">
              <a:lnSpc>
                <a:spcPts val="5247"/>
              </a:lnSpc>
              <a:buFont typeface="Arial"/>
              <a:buChar char="⚬"/>
            </a:pPr>
            <a:r>
              <a:rPr lang="en-US" sz="3545">
                <a:solidFill>
                  <a:srgbClr val="000000"/>
                </a:solidFill>
                <a:latin typeface="Open Sauce"/>
              </a:rPr>
              <a:t>A web browser module allows the voice assistant to search and interact with web content.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91499" y="1651194"/>
            <a:ext cx="9784789" cy="8209273"/>
          </a:xfrm>
          <a:prstGeom prst="rect">
            <a:avLst/>
          </a:prstGeom>
        </p:spPr>
      </p:pic>
      <p:sp>
        <p:nvSpPr>
          <p:cNvPr id="3" name="TextBox 3"/>
          <p:cNvSpPr txBox="1"/>
          <p:nvPr/>
        </p:nvSpPr>
        <p:spPr>
          <a:xfrm>
            <a:off x="7707619" y="520452"/>
            <a:ext cx="2505258" cy="797422"/>
          </a:xfrm>
          <a:prstGeom prst="rect">
            <a:avLst/>
          </a:prstGeom>
        </p:spPr>
        <p:txBody>
          <a:bodyPr lIns="0" tIns="0" rIns="0" bIns="0" rtlCol="0" anchor="t">
            <a:spAutoFit/>
          </a:bodyPr>
          <a:lstStyle/>
          <a:p>
            <a:pPr marL="0" lvl="0" indent="0">
              <a:lnSpc>
                <a:spcPts val="6560"/>
              </a:lnSpc>
              <a:spcBef>
                <a:spcPct val="0"/>
              </a:spcBef>
            </a:pPr>
            <a:r>
              <a:rPr lang="en-US" sz="4686">
                <a:solidFill>
                  <a:srgbClr val="000000"/>
                </a:solidFill>
                <a:latin typeface="Open Sauce"/>
              </a:rPr>
              <a:t>RESULT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977611" y="381533"/>
            <a:ext cx="12332777" cy="95239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7133758" y="580230"/>
            <a:ext cx="4020485" cy="811216"/>
          </a:xfrm>
          <a:prstGeom prst="rect">
            <a:avLst/>
          </a:prstGeom>
        </p:spPr>
        <p:txBody>
          <a:bodyPr lIns="0" tIns="0" rIns="0" bIns="0" rtlCol="0" anchor="t">
            <a:spAutoFit/>
          </a:bodyPr>
          <a:lstStyle/>
          <a:p>
            <a:pPr marL="0" lvl="0" indent="0">
              <a:lnSpc>
                <a:spcPts val="6737"/>
              </a:lnSpc>
              <a:spcBef>
                <a:spcPct val="0"/>
              </a:spcBef>
            </a:pPr>
            <a:r>
              <a:rPr lang="en-US" sz="4812">
                <a:solidFill>
                  <a:srgbClr val="000000"/>
                </a:solidFill>
                <a:latin typeface="Open Sauce"/>
              </a:rPr>
              <a:t>OS Functions</a:t>
            </a:r>
          </a:p>
        </p:txBody>
      </p:sp>
      <p:sp>
        <p:nvSpPr>
          <p:cNvPr id="3" name="TextBox 3"/>
          <p:cNvSpPr txBox="1"/>
          <p:nvPr/>
        </p:nvSpPr>
        <p:spPr>
          <a:xfrm>
            <a:off x="777797" y="2265635"/>
            <a:ext cx="16230600" cy="3255301"/>
          </a:xfrm>
          <a:prstGeom prst="rect">
            <a:avLst/>
          </a:prstGeom>
        </p:spPr>
        <p:txBody>
          <a:bodyPr lIns="0" tIns="0" rIns="0" bIns="0" rtlCol="0" anchor="t">
            <a:spAutoFit/>
          </a:bodyPr>
          <a:lstStyle/>
          <a:p>
            <a:pPr marL="765452" lvl="1" indent="-382726" algn="just">
              <a:lnSpc>
                <a:spcPts val="5247"/>
              </a:lnSpc>
              <a:buFont typeface="Arial"/>
              <a:buChar char="•"/>
            </a:pPr>
            <a:r>
              <a:rPr lang="en-US" sz="3545">
                <a:solidFill>
                  <a:srgbClr val="000000"/>
                </a:solidFill>
                <a:latin typeface="Open Sauce"/>
              </a:rPr>
              <a:t> Empty Recycle Bin - Winshell</a:t>
            </a:r>
          </a:p>
          <a:p>
            <a:pPr marL="1530904" lvl="2" indent="-510301" algn="just">
              <a:lnSpc>
                <a:spcPts val="5247"/>
              </a:lnSpc>
              <a:buFont typeface="Arial"/>
              <a:buChar char="⚬"/>
            </a:pPr>
            <a:r>
              <a:rPr lang="en-US" sz="3545">
                <a:solidFill>
                  <a:srgbClr val="000000"/>
                </a:solidFill>
                <a:latin typeface="Open Sauce"/>
              </a:rPr>
              <a:t> Perform various operations related to os, file system operations, and other Windows Shell functionalities.</a:t>
            </a:r>
          </a:p>
          <a:p>
            <a:pPr marL="1530904" lvl="2" indent="-510301" algn="just">
              <a:lnSpc>
                <a:spcPts val="5247"/>
              </a:lnSpc>
              <a:buFont typeface="Arial"/>
              <a:buChar char="⚬"/>
            </a:pPr>
            <a:r>
              <a:rPr lang="en-US" sz="3545">
                <a:solidFill>
                  <a:srgbClr val="000000"/>
                </a:solidFill>
                <a:latin typeface="Open Sauce"/>
              </a:rPr>
              <a:t>Perform functions like getting the files in the recycle bin, emptying it, or restoring file</a:t>
            </a:r>
          </a:p>
        </p:txBody>
      </p:sp>
      <p:sp>
        <p:nvSpPr>
          <p:cNvPr id="4" name="TextBox 4"/>
          <p:cNvSpPr txBox="1"/>
          <p:nvPr/>
        </p:nvSpPr>
        <p:spPr>
          <a:xfrm>
            <a:off x="777797" y="6359136"/>
            <a:ext cx="16667357" cy="2781649"/>
          </a:xfrm>
          <a:prstGeom prst="rect">
            <a:avLst/>
          </a:prstGeom>
        </p:spPr>
        <p:txBody>
          <a:bodyPr lIns="0" tIns="0" rIns="0" bIns="0" rtlCol="0" anchor="t">
            <a:spAutoFit/>
          </a:bodyPr>
          <a:lstStyle/>
          <a:p>
            <a:pPr marL="765452" lvl="1" indent="-382726" algn="just">
              <a:lnSpc>
                <a:spcPts val="5601"/>
              </a:lnSpc>
              <a:buFont typeface="Arial"/>
              <a:buChar char="•"/>
            </a:pPr>
            <a:r>
              <a:rPr lang="en-US" sz="3545">
                <a:solidFill>
                  <a:srgbClr val="000000"/>
                </a:solidFill>
                <a:latin typeface="Open Sauce"/>
              </a:rPr>
              <a:t>Background Change - ctypes, random</a:t>
            </a:r>
          </a:p>
          <a:p>
            <a:pPr marL="1530904" lvl="2" indent="-510301" algn="just">
              <a:lnSpc>
                <a:spcPts val="5601"/>
              </a:lnSpc>
              <a:buFont typeface="Arial"/>
              <a:buChar char="⚬"/>
            </a:pPr>
            <a:r>
              <a:rPr lang="en-US" sz="3545">
                <a:solidFill>
                  <a:srgbClr val="000000"/>
                </a:solidFill>
                <a:latin typeface="Open Sauce"/>
              </a:rPr>
              <a:t>ctypes gives access to windows components such as the screensaver and wallpaper.</a:t>
            </a:r>
          </a:p>
          <a:p>
            <a:pPr marL="1530904" lvl="2" indent="-510301" algn="just">
              <a:lnSpc>
                <a:spcPts val="5601"/>
              </a:lnSpc>
              <a:buFont typeface="Arial"/>
              <a:buChar char="⚬"/>
            </a:pPr>
            <a:r>
              <a:rPr lang="en-US" sz="3545">
                <a:solidFill>
                  <a:srgbClr val="000000"/>
                </a:solidFill>
                <a:latin typeface="Open Sauce Bold"/>
              </a:rPr>
              <a:t>ctypes.windll.user32.SystemParametersInfoW(20,0, randomImg, 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2333"/>
          <a:stretch>
            <a:fillRect/>
          </a:stretch>
        </p:blipFill>
        <p:spPr>
          <a:xfrm>
            <a:off x="882230" y="2582979"/>
            <a:ext cx="16523540" cy="6229452"/>
          </a:xfrm>
          <a:prstGeom prst="rect">
            <a:avLst/>
          </a:prstGeom>
        </p:spPr>
      </p:pic>
      <p:sp>
        <p:nvSpPr>
          <p:cNvPr id="3" name="TextBox 3"/>
          <p:cNvSpPr txBox="1"/>
          <p:nvPr/>
        </p:nvSpPr>
        <p:spPr>
          <a:xfrm>
            <a:off x="7707619" y="1097528"/>
            <a:ext cx="2505258" cy="797422"/>
          </a:xfrm>
          <a:prstGeom prst="rect">
            <a:avLst/>
          </a:prstGeom>
        </p:spPr>
        <p:txBody>
          <a:bodyPr lIns="0" tIns="0" rIns="0" bIns="0" rtlCol="0" anchor="t">
            <a:spAutoFit/>
          </a:bodyPr>
          <a:lstStyle/>
          <a:p>
            <a:pPr marL="0" lvl="0" indent="0">
              <a:lnSpc>
                <a:spcPts val="6560"/>
              </a:lnSpc>
              <a:spcBef>
                <a:spcPct val="0"/>
              </a:spcBef>
            </a:pPr>
            <a:r>
              <a:rPr lang="en-US" sz="4686">
                <a:solidFill>
                  <a:srgbClr val="000000"/>
                </a:solidFill>
                <a:latin typeface="Open Sauce"/>
              </a:rPr>
              <a:t>RESULT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25651" y="627256"/>
            <a:ext cx="14325850" cy="3860767"/>
          </a:xfrm>
          <a:prstGeom prst="rect">
            <a:avLst/>
          </a:prstGeom>
        </p:spPr>
      </p:pic>
      <p:pic>
        <p:nvPicPr>
          <p:cNvPr id="3" name="Picture 3"/>
          <p:cNvPicPr>
            <a:picLocks noChangeAspect="1"/>
          </p:cNvPicPr>
          <p:nvPr/>
        </p:nvPicPr>
        <p:blipFill>
          <a:blip r:embed="rId3"/>
          <a:srcRect l="25395"/>
          <a:stretch>
            <a:fillRect/>
          </a:stretch>
        </p:blipFill>
        <p:spPr>
          <a:xfrm>
            <a:off x="874744" y="4757539"/>
            <a:ext cx="10687758" cy="5001332"/>
          </a:xfrm>
          <a:prstGeom prst="rect">
            <a:avLst/>
          </a:prstGeom>
        </p:spPr>
      </p:pic>
      <p:pic>
        <p:nvPicPr>
          <p:cNvPr id="4" name="Picture 4"/>
          <p:cNvPicPr>
            <a:picLocks noChangeAspect="1"/>
          </p:cNvPicPr>
          <p:nvPr/>
        </p:nvPicPr>
        <p:blipFill>
          <a:blip r:embed="rId4"/>
          <a:srcRect l="26459" b="2297"/>
          <a:stretch>
            <a:fillRect/>
          </a:stretch>
        </p:blipFill>
        <p:spPr>
          <a:xfrm>
            <a:off x="7924762" y="4757539"/>
            <a:ext cx="9832879" cy="500133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951004"/>
            <a:ext cx="15672329" cy="1940851"/>
          </a:xfrm>
          <a:prstGeom prst="rect">
            <a:avLst/>
          </a:prstGeom>
        </p:spPr>
        <p:txBody>
          <a:bodyPr lIns="0" tIns="0" rIns="0" bIns="0" rtlCol="0" anchor="t">
            <a:spAutoFit/>
          </a:bodyPr>
          <a:lstStyle/>
          <a:p>
            <a:pPr marL="765452" lvl="1" indent="-382726" algn="just">
              <a:lnSpc>
                <a:spcPts val="5247"/>
              </a:lnSpc>
              <a:buFont typeface="Arial"/>
              <a:buChar char="•"/>
            </a:pPr>
            <a:r>
              <a:rPr lang="en-US" sz="3545">
                <a:solidFill>
                  <a:srgbClr val="000000"/>
                </a:solidFill>
                <a:latin typeface="Open Sauce"/>
              </a:rPr>
              <a:t> Remainder, Alarm - datetime</a:t>
            </a:r>
          </a:p>
          <a:p>
            <a:pPr marL="1530904" lvl="2" indent="-510301" algn="just">
              <a:lnSpc>
                <a:spcPts val="5247"/>
              </a:lnSpc>
              <a:buFont typeface="Arial"/>
              <a:buChar char="⚬"/>
            </a:pPr>
            <a:r>
              <a:rPr lang="en-US" sz="3545">
                <a:solidFill>
                  <a:srgbClr val="000000"/>
                </a:solidFill>
                <a:latin typeface="Open Sauce"/>
              </a:rPr>
              <a:t>The datetime module is a standard Python module that offers functions for accessing and converting time.</a:t>
            </a:r>
          </a:p>
        </p:txBody>
      </p:sp>
      <p:sp>
        <p:nvSpPr>
          <p:cNvPr id="3" name="TextBox 3"/>
          <p:cNvSpPr txBox="1"/>
          <p:nvPr/>
        </p:nvSpPr>
        <p:spPr>
          <a:xfrm>
            <a:off x="1028700" y="3294952"/>
            <a:ext cx="15672329" cy="2781649"/>
          </a:xfrm>
          <a:prstGeom prst="rect">
            <a:avLst/>
          </a:prstGeom>
        </p:spPr>
        <p:txBody>
          <a:bodyPr lIns="0" tIns="0" rIns="0" bIns="0" rtlCol="0" anchor="t">
            <a:spAutoFit/>
          </a:bodyPr>
          <a:lstStyle/>
          <a:p>
            <a:pPr marL="765452" lvl="1" indent="-382726" algn="just">
              <a:lnSpc>
                <a:spcPts val="5601"/>
              </a:lnSpc>
              <a:buFont typeface="Arial"/>
              <a:buChar char="•"/>
            </a:pPr>
            <a:r>
              <a:rPr lang="en-US" sz="3545">
                <a:solidFill>
                  <a:srgbClr val="000000"/>
                </a:solidFill>
                <a:latin typeface="Open Sauce"/>
              </a:rPr>
              <a:t>Make a Note - subprocess</a:t>
            </a:r>
          </a:p>
          <a:p>
            <a:pPr marL="1530904" lvl="2" indent="-510301" algn="just">
              <a:lnSpc>
                <a:spcPts val="5601"/>
              </a:lnSpc>
              <a:buFont typeface="Arial"/>
              <a:buChar char="⚬"/>
            </a:pPr>
            <a:r>
              <a:rPr lang="en-US" sz="3545">
                <a:solidFill>
                  <a:srgbClr val="000000"/>
                </a:solidFill>
                <a:latin typeface="Open Sauce"/>
              </a:rPr>
              <a:t>The subprocess module present in Python is used to run new applications or programs through Python code by creating new processes. </a:t>
            </a:r>
          </a:p>
        </p:txBody>
      </p:sp>
      <p:sp>
        <p:nvSpPr>
          <p:cNvPr id="4" name="TextBox 4"/>
          <p:cNvSpPr txBox="1"/>
          <p:nvPr/>
        </p:nvSpPr>
        <p:spPr>
          <a:xfrm>
            <a:off x="1028700" y="6476651"/>
            <a:ext cx="15672329" cy="2781649"/>
          </a:xfrm>
          <a:prstGeom prst="rect">
            <a:avLst/>
          </a:prstGeom>
        </p:spPr>
        <p:txBody>
          <a:bodyPr lIns="0" tIns="0" rIns="0" bIns="0" rtlCol="0" anchor="t">
            <a:spAutoFit/>
          </a:bodyPr>
          <a:lstStyle/>
          <a:p>
            <a:pPr marL="765452" lvl="1" indent="-382726" algn="just">
              <a:lnSpc>
                <a:spcPts val="5601"/>
              </a:lnSpc>
              <a:buFont typeface="Arial"/>
              <a:buChar char="•"/>
            </a:pPr>
            <a:r>
              <a:rPr lang="en-US" sz="3545">
                <a:solidFill>
                  <a:srgbClr val="000000"/>
                </a:solidFill>
                <a:latin typeface="Open Sauce"/>
              </a:rPr>
              <a:t>General Questions,Calculation - wolframalpha</a:t>
            </a:r>
          </a:p>
          <a:p>
            <a:pPr marL="1530904" lvl="2" indent="-510301" algn="just">
              <a:lnSpc>
                <a:spcPts val="5601"/>
              </a:lnSpc>
              <a:buFont typeface="Arial"/>
              <a:buChar char="⚬"/>
            </a:pPr>
            <a:r>
              <a:rPr lang="en-US" sz="3545">
                <a:solidFill>
                  <a:srgbClr val="000000"/>
                </a:solidFill>
                <a:latin typeface="Open Sauce"/>
              </a:rPr>
              <a:t>Wolfram Alpha is an computational knowledge engine and perform various computations, queries interact with Wolfram Alpha's API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16379" y="1931950"/>
            <a:ext cx="15758696" cy="4373706"/>
          </a:xfrm>
          <a:prstGeom prst="rect">
            <a:avLst/>
          </a:prstGeom>
        </p:spPr>
      </p:pic>
      <p:pic>
        <p:nvPicPr>
          <p:cNvPr id="3" name="Picture 3"/>
          <p:cNvPicPr>
            <a:picLocks noChangeAspect="1"/>
          </p:cNvPicPr>
          <p:nvPr/>
        </p:nvPicPr>
        <p:blipFill>
          <a:blip r:embed="rId3"/>
          <a:srcRect b="60326"/>
          <a:stretch>
            <a:fillRect/>
          </a:stretch>
        </p:blipFill>
        <p:spPr>
          <a:xfrm>
            <a:off x="1204057" y="6733533"/>
            <a:ext cx="15583339" cy="2524767"/>
          </a:xfrm>
          <a:prstGeom prst="rect">
            <a:avLst/>
          </a:prstGeom>
        </p:spPr>
      </p:pic>
      <p:sp>
        <p:nvSpPr>
          <p:cNvPr id="4" name="TextBox 4"/>
          <p:cNvSpPr txBox="1"/>
          <p:nvPr/>
        </p:nvSpPr>
        <p:spPr>
          <a:xfrm>
            <a:off x="7891371" y="705904"/>
            <a:ext cx="2505258" cy="797422"/>
          </a:xfrm>
          <a:prstGeom prst="rect">
            <a:avLst/>
          </a:prstGeom>
        </p:spPr>
        <p:txBody>
          <a:bodyPr lIns="0" tIns="0" rIns="0" bIns="0" rtlCol="0" anchor="t">
            <a:spAutoFit/>
          </a:bodyPr>
          <a:lstStyle/>
          <a:p>
            <a:pPr marL="0" lvl="0" indent="0">
              <a:lnSpc>
                <a:spcPts val="6560"/>
              </a:lnSpc>
              <a:spcBef>
                <a:spcPct val="0"/>
              </a:spcBef>
            </a:pPr>
            <a:r>
              <a:rPr lang="en-US" sz="4686">
                <a:solidFill>
                  <a:srgbClr val="000000"/>
                </a:solidFill>
                <a:latin typeface="Open Sauce"/>
              </a:rPr>
              <a:t>RESULT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1067353"/>
            <a:ext cx="15672329" cy="2076799"/>
          </a:xfrm>
          <a:prstGeom prst="rect">
            <a:avLst/>
          </a:prstGeom>
        </p:spPr>
        <p:txBody>
          <a:bodyPr lIns="0" tIns="0" rIns="0" bIns="0" rtlCol="0" anchor="t">
            <a:spAutoFit/>
          </a:bodyPr>
          <a:lstStyle/>
          <a:p>
            <a:pPr marL="765452" lvl="1" indent="-382726" algn="just">
              <a:lnSpc>
                <a:spcPts val="5601"/>
              </a:lnSpc>
              <a:buFont typeface="Arial"/>
              <a:buChar char="•"/>
            </a:pPr>
            <a:r>
              <a:rPr lang="en-US" sz="3545">
                <a:solidFill>
                  <a:srgbClr val="000000"/>
                </a:solidFill>
                <a:latin typeface="Open Sauce"/>
              </a:rPr>
              <a:t>Location - webbrowser,GoogleMapAPI</a:t>
            </a:r>
          </a:p>
          <a:p>
            <a:pPr marL="1530904" lvl="2" indent="-510301" algn="just">
              <a:lnSpc>
                <a:spcPts val="5601"/>
              </a:lnSpc>
              <a:buFont typeface="Arial"/>
              <a:buChar char="⚬"/>
            </a:pPr>
            <a:r>
              <a:rPr lang="en-US" sz="3545">
                <a:solidFill>
                  <a:srgbClr val="000000"/>
                </a:solidFill>
                <a:latin typeface="Open Sauce"/>
              </a:rPr>
              <a:t>Make a request to the Google Maps Geocoding API and retrieve the corresponding geolocation data through web browser. </a:t>
            </a:r>
          </a:p>
        </p:txBody>
      </p:sp>
      <p:sp>
        <p:nvSpPr>
          <p:cNvPr id="3" name="TextBox 3"/>
          <p:cNvSpPr txBox="1"/>
          <p:nvPr/>
        </p:nvSpPr>
        <p:spPr>
          <a:xfrm>
            <a:off x="1028700" y="3687077"/>
            <a:ext cx="15672329" cy="2076799"/>
          </a:xfrm>
          <a:prstGeom prst="rect">
            <a:avLst/>
          </a:prstGeom>
        </p:spPr>
        <p:txBody>
          <a:bodyPr lIns="0" tIns="0" rIns="0" bIns="0" rtlCol="0" anchor="t">
            <a:spAutoFit/>
          </a:bodyPr>
          <a:lstStyle/>
          <a:p>
            <a:pPr marL="765452" lvl="1" indent="-382726" algn="just">
              <a:lnSpc>
                <a:spcPts val="5601"/>
              </a:lnSpc>
              <a:buFont typeface="Arial"/>
              <a:buChar char="•"/>
            </a:pPr>
            <a:r>
              <a:rPr lang="en-US" sz="3545">
                <a:solidFill>
                  <a:srgbClr val="000000"/>
                </a:solidFill>
                <a:latin typeface="Open Sauce"/>
              </a:rPr>
              <a:t>Access Media Player - playsound</a:t>
            </a:r>
          </a:p>
          <a:p>
            <a:pPr marL="1530904" lvl="2" indent="-510301" algn="just">
              <a:lnSpc>
                <a:spcPts val="5601"/>
              </a:lnSpc>
              <a:buFont typeface="Arial"/>
              <a:buChar char="⚬"/>
            </a:pPr>
            <a:r>
              <a:rPr lang="en-US" sz="3545">
                <a:solidFill>
                  <a:srgbClr val="000000"/>
                </a:solidFill>
                <a:latin typeface="Open Sauce"/>
              </a:rPr>
              <a:t> It is a cross-platform library used to play sound files in various formats, such as WAV, MP3, and others.</a:t>
            </a:r>
          </a:p>
        </p:txBody>
      </p:sp>
      <p:sp>
        <p:nvSpPr>
          <p:cNvPr id="4" name="TextBox 4"/>
          <p:cNvSpPr txBox="1"/>
          <p:nvPr/>
        </p:nvSpPr>
        <p:spPr>
          <a:xfrm>
            <a:off x="1028700" y="6304648"/>
            <a:ext cx="15672329" cy="2781649"/>
          </a:xfrm>
          <a:prstGeom prst="rect">
            <a:avLst/>
          </a:prstGeom>
        </p:spPr>
        <p:txBody>
          <a:bodyPr lIns="0" tIns="0" rIns="0" bIns="0" rtlCol="0" anchor="t">
            <a:spAutoFit/>
          </a:bodyPr>
          <a:lstStyle/>
          <a:p>
            <a:pPr marL="765452" lvl="1" indent="-382726" algn="just">
              <a:lnSpc>
                <a:spcPts val="5601"/>
              </a:lnSpc>
              <a:buFont typeface="Arial"/>
              <a:buChar char="•"/>
            </a:pPr>
            <a:r>
              <a:rPr lang="en-US" sz="3545">
                <a:solidFill>
                  <a:srgbClr val="000000"/>
                </a:solidFill>
                <a:latin typeface="Open Sauce"/>
              </a:rPr>
              <a:t>News- json, requests</a:t>
            </a:r>
          </a:p>
          <a:p>
            <a:pPr marL="1530904" lvl="2" indent="-510301" algn="just">
              <a:lnSpc>
                <a:spcPts val="5601"/>
              </a:lnSpc>
              <a:buFont typeface="Arial"/>
              <a:buChar char="⚬"/>
            </a:pPr>
            <a:r>
              <a:rPr lang="en-US" sz="3545">
                <a:solidFill>
                  <a:srgbClr val="000000"/>
                </a:solidFill>
                <a:latin typeface="Open Sauce"/>
              </a:rPr>
              <a:t>json is often used in web APIs to transfer data between a server and a client application.</a:t>
            </a:r>
          </a:p>
          <a:p>
            <a:pPr marL="1530904" lvl="2" indent="-510301" algn="just">
              <a:lnSpc>
                <a:spcPts val="5601"/>
              </a:lnSpc>
              <a:buFont typeface="Arial"/>
              <a:buChar char="⚬"/>
            </a:pPr>
            <a:r>
              <a:rPr lang="en-US" sz="3545">
                <a:solidFill>
                  <a:srgbClr val="000000"/>
                </a:solidFill>
                <a:latin typeface="Open Sauce"/>
              </a:rPr>
              <a:t>requests can be utilized to fetch news data from various APIs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975415" y="1315845"/>
            <a:ext cx="10337171" cy="1217295"/>
          </a:xfrm>
          <a:prstGeom prst="rect">
            <a:avLst/>
          </a:prstGeom>
        </p:spPr>
        <p:txBody>
          <a:bodyPr lIns="0" tIns="0" rIns="0" bIns="0" rtlCol="0" anchor="t">
            <a:spAutoFit/>
          </a:bodyPr>
          <a:lstStyle/>
          <a:p>
            <a:pPr marL="0" lvl="0" indent="0">
              <a:lnSpc>
                <a:spcPts val="10080"/>
              </a:lnSpc>
              <a:spcBef>
                <a:spcPct val="0"/>
              </a:spcBef>
            </a:pPr>
            <a:r>
              <a:rPr lang="en-US" sz="7200">
                <a:solidFill>
                  <a:srgbClr val="000000"/>
                </a:solidFill>
                <a:latin typeface="Open Sauce"/>
              </a:rPr>
              <a:t>PROBLEM STATEMENT</a:t>
            </a:r>
          </a:p>
        </p:txBody>
      </p:sp>
      <p:sp>
        <p:nvSpPr>
          <p:cNvPr id="3" name="TextBox 3"/>
          <p:cNvSpPr txBox="1"/>
          <p:nvPr/>
        </p:nvSpPr>
        <p:spPr>
          <a:xfrm>
            <a:off x="1671987" y="3842900"/>
            <a:ext cx="14944026" cy="3478430"/>
          </a:xfrm>
          <a:prstGeom prst="rect">
            <a:avLst/>
          </a:prstGeom>
        </p:spPr>
        <p:txBody>
          <a:bodyPr lIns="0" tIns="0" rIns="0" bIns="0" rtlCol="0" anchor="t">
            <a:spAutoFit/>
          </a:bodyPr>
          <a:lstStyle/>
          <a:p>
            <a:pPr marL="0" lvl="0" indent="0" algn="just">
              <a:lnSpc>
                <a:spcPts val="5544"/>
              </a:lnSpc>
              <a:spcBef>
                <a:spcPct val="0"/>
              </a:spcBef>
            </a:pPr>
            <a:r>
              <a:rPr lang="en-US" sz="3960">
                <a:solidFill>
                  <a:srgbClr val="000000"/>
                </a:solidFill>
                <a:latin typeface="Open Sauce"/>
              </a:rPr>
              <a:t>Develop an Intelligent system for Desktop service which listens to the user voice input and react to spoken user command, retrieve information from the internet and integrate with applications without using traditional input devices such as keyboard and mouse.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34717" y="2782669"/>
            <a:ext cx="16656665" cy="6475631"/>
          </a:xfrm>
          <a:prstGeom prst="rect">
            <a:avLst/>
          </a:prstGeom>
        </p:spPr>
      </p:pic>
      <p:pic>
        <p:nvPicPr>
          <p:cNvPr id="3" name="Picture 3"/>
          <p:cNvPicPr>
            <a:picLocks noChangeAspect="1"/>
          </p:cNvPicPr>
          <p:nvPr/>
        </p:nvPicPr>
        <p:blipFill>
          <a:blip r:embed="rId3"/>
          <a:srcRect b="81887"/>
          <a:stretch>
            <a:fillRect/>
          </a:stretch>
        </p:blipFill>
        <p:spPr>
          <a:xfrm>
            <a:off x="815667" y="1028700"/>
            <a:ext cx="16656665" cy="16970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127"/>
          <a:stretch>
            <a:fillRect/>
          </a:stretch>
        </p:blipFill>
        <p:spPr>
          <a:xfrm>
            <a:off x="1579985" y="2305762"/>
            <a:ext cx="15128031" cy="4484073"/>
          </a:xfrm>
          <a:prstGeom prst="rect">
            <a:avLst/>
          </a:prstGeom>
        </p:spPr>
      </p:pic>
      <p:pic>
        <p:nvPicPr>
          <p:cNvPr id="3" name="Picture 3"/>
          <p:cNvPicPr>
            <a:picLocks noChangeAspect="1"/>
          </p:cNvPicPr>
          <p:nvPr/>
        </p:nvPicPr>
        <p:blipFill>
          <a:blip r:embed="rId3"/>
          <a:srcRect t="56352"/>
          <a:stretch>
            <a:fillRect/>
          </a:stretch>
        </p:blipFill>
        <p:spPr>
          <a:xfrm>
            <a:off x="1579985" y="625405"/>
            <a:ext cx="15128031" cy="2028832"/>
          </a:xfrm>
          <a:prstGeom prst="rect">
            <a:avLst/>
          </a:prstGeom>
        </p:spPr>
      </p:pic>
      <p:pic>
        <p:nvPicPr>
          <p:cNvPr id="4" name="Picture 4"/>
          <p:cNvPicPr>
            <a:picLocks noChangeAspect="1"/>
          </p:cNvPicPr>
          <p:nvPr/>
        </p:nvPicPr>
        <p:blipFill>
          <a:blip r:embed="rId4"/>
          <a:srcRect t="3723" b="5502"/>
          <a:stretch>
            <a:fillRect/>
          </a:stretch>
        </p:blipFill>
        <p:spPr>
          <a:xfrm>
            <a:off x="1579985" y="7228908"/>
            <a:ext cx="15261947" cy="224572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91511" y="1959455"/>
            <a:ext cx="16009728" cy="7715599"/>
          </a:xfrm>
          <a:prstGeom prst="rect">
            <a:avLst/>
          </a:prstGeom>
        </p:spPr>
        <p:txBody>
          <a:bodyPr lIns="0" tIns="0" rIns="0" bIns="0" rtlCol="0" anchor="t">
            <a:spAutoFit/>
          </a:bodyPr>
          <a:lstStyle/>
          <a:p>
            <a:pPr marL="765452" lvl="1" indent="-382726" algn="just">
              <a:lnSpc>
                <a:spcPts val="5601"/>
              </a:lnSpc>
              <a:buFont typeface="Arial"/>
              <a:buChar char="•"/>
            </a:pPr>
            <a:r>
              <a:rPr lang="en-US" sz="3545">
                <a:solidFill>
                  <a:srgbClr val="000000"/>
                </a:solidFill>
                <a:latin typeface="Open Sauce"/>
              </a:rPr>
              <a:t>Built-in software </a:t>
            </a:r>
          </a:p>
          <a:p>
            <a:pPr marL="1530904" lvl="2" indent="-510301" algn="just">
              <a:lnSpc>
                <a:spcPts val="5601"/>
              </a:lnSpc>
              <a:buFont typeface="Arial"/>
              <a:buChar char="⚬"/>
            </a:pPr>
            <a:r>
              <a:rPr lang="en-US" sz="3545">
                <a:solidFill>
                  <a:srgbClr val="000000"/>
                </a:solidFill>
                <a:latin typeface="Open Sauce"/>
              </a:rPr>
              <a:t>File explorer, Media player, CMD, Image editor-paint,</a:t>
            </a:r>
          </a:p>
          <a:p>
            <a:pPr algn="just">
              <a:lnSpc>
                <a:spcPts val="5601"/>
              </a:lnSpc>
            </a:pPr>
            <a:r>
              <a:rPr lang="en-US" sz="3545">
                <a:solidFill>
                  <a:srgbClr val="000000"/>
                </a:solidFill>
                <a:latin typeface="Open Sauce"/>
              </a:rPr>
              <a:t>            Text editor-notepad</a:t>
            </a:r>
          </a:p>
          <a:p>
            <a:pPr marL="1530904" lvl="2" indent="-510301" algn="just">
              <a:lnSpc>
                <a:spcPts val="5601"/>
              </a:lnSpc>
              <a:buFont typeface="Arial"/>
              <a:buChar char="⚬"/>
            </a:pPr>
            <a:r>
              <a:rPr lang="en-US" sz="3545">
                <a:solidFill>
                  <a:srgbClr val="000000"/>
                </a:solidFill>
                <a:latin typeface="Open Sauce Bold"/>
              </a:rPr>
              <a:t>os module - open</a:t>
            </a:r>
          </a:p>
          <a:p>
            <a:pPr marL="1530904" lvl="2" indent="-510301" algn="just">
              <a:lnSpc>
                <a:spcPts val="5601"/>
              </a:lnSpc>
              <a:buFont typeface="Arial"/>
              <a:buChar char="⚬"/>
            </a:pPr>
            <a:r>
              <a:rPr lang="en-US" sz="3545">
                <a:solidFill>
                  <a:srgbClr val="000000"/>
                </a:solidFill>
                <a:latin typeface="Open Sauce"/>
              </a:rPr>
              <a:t>os module is used to launch the built-in application on a operating system.</a:t>
            </a:r>
          </a:p>
          <a:p>
            <a:pPr marL="1530904" lvl="2" indent="-510301" algn="just">
              <a:lnSpc>
                <a:spcPts val="5601"/>
              </a:lnSpc>
              <a:buFont typeface="Arial"/>
              <a:buChar char="⚬"/>
            </a:pPr>
            <a:r>
              <a:rPr lang="en-US" sz="3545">
                <a:solidFill>
                  <a:srgbClr val="000000"/>
                </a:solidFill>
                <a:latin typeface="Open Sauce"/>
              </a:rPr>
              <a:t>"WINDIR" environment variable, which represents the location of the directory on the system.</a:t>
            </a:r>
          </a:p>
          <a:p>
            <a:pPr marL="1530904" lvl="2" indent="-510301" algn="just">
              <a:lnSpc>
                <a:spcPts val="5601"/>
              </a:lnSpc>
              <a:buFont typeface="Arial"/>
              <a:buChar char="⚬"/>
            </a:pPr>
            <a:r>
              <a:rPr lang="en-US" sz="3545">
                <a:solidFill>
                  <a:srgbClr val="000000"/>
                </a:solidFill>
                <a:latin typeface="Open Sauce Bold"/>
              </a:rPr>
              <a:t>os.startfile()</a:t>
            </a:r>
            <a:r>
              <a:rPr lang="en-US" sz="3545">
                <a:solidFill>
                  <a:srgbClr val="000000"/>
                </a:solidFill>
                <a:latin typeface="Open Sauce"/>
              </a:rPr>
              <a:t> method is used to execute the app.exe file.</a:t>
            </a:r>
          </a:p>
          <a:p>
            <a:pPr marL="1530904" lvl="2" indent="-510301" algn="just">
              <a:lnSpc>
                <a:spcPts val="5601"/>
              </a:lnSpc>
              <a:buFont typeface="Arial"/>
              <a:buChar char="⚬"/>
            </a:pPr>
            <a:r>
              <a:rPr lang="en-US" sz="3545">
                <a:solidFill>
                  <a:srgbClr val="000000"/>
                </a:solidFill>
                <a:latin typeface="Open Sauce Bold"/>
              </a:rPr>
              <a:t>os.system()</a:t>
            </a:r>
            <a:r>
              <a:rPr lang="en-US" sz="3545">
                <a:solidFill>
                  <a:srgbClr val="000000"/>
                </a:solidFill>
                <a:latin typeface="Open Sauce"/>
              </a:rPr>
              <a:t> command forces the application process to close.</a:t>
            </a:r>
          </a:p>
          <a:p>
            <a:pPr algn="just">
              <a:lnSpc>
                <a:spcPts val="5601"/>
              </a:lnSpc>
            </a:pPr>
            <a:endParaRPr/>
          </a:p>
        </p:txBody>
      </p:sp>
      <p:sp>
        <p:nvSpPr>
          <p:cNvPr id="3" name="TextBox 3"/>
          <p:cNvSpPr txBox="1"/>
          <p:nvPr/>
        </p:nvSpPr>
        <p:spPr>
          <a:xfrm>
            <a:off x="6988648" y="606565"/>
            <a:ext cx="3948753" cy="796644"/>
          </a:xfrm>
          <a:prstGeom prst="rect">
            <a:avLst/>
          </a:prstGeom>
        </p:spPr>
        <p:txBody>
          <a:bodyPr lIns="0" tIns="0" rIns="0" bIns="0" rtlCol="0" anchor="t">
            <a:spAutoFit/>
          </a:bodyPr>
          <a:lstStyle/>
          <a:p>
            <a:pPr marL="0" lvl="0" indent="0">
              <a:lnSpc>
                <a:spcPts val="6553"/>
              </a:lnSpc>
              <a:spcBef>
                <a:spcPct val="0"/>
              </a:spcBef>
            </a:pPr>
            <a:r>
              <a:rPr lang="en-US" sz="4681">
                <a:solidFill>
                  <a:srgbClr val="000000"/>
                </a:solidFill>
                <a:latin typeface="Open Sauce"/>
              </a:rPr>
              <a:t>OPEN/CLOSE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7" r="16184" b="297"/>
          <a:stretch>
            <a:fillRect/>
          </a:stretch>
        </p:blipFill>
        <p:spPr>
          <a:xfrm>
            <a:off x="2427983" y="530811"/>
            <a:ext cx="13352699" cy="2784784"/>
          </a:xfrm>
          <a:prstGeom prst="rect">
            <a:avLst/>
          </a:prstGeom>
        </p:spPr>
      </p:pic>
      <p:pic>
        <p:nvPicPr>
          <p:cNvPr id="3" name="Picture 3"/>
          <p:cNvPicPr>
            <a:picLocks noChangeAspect="1"/>
          </p:cNvPicPr>
          <p:nvPr/>
        </p:nvPicPr>
        <p:blipFill>
          <a:blip r:embed="rId3"/>
          <a:srcRect t="368" b="18922"/>
          <a:stretch>
            <a:fillRect/>
          </a:stretch>
        </p:blipFill>
        <p:spPr>
          <a:xfrm>
            <a:off x="2427983" y="3560737"/>
            <a:ext cx="13432034" cy="622429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1698424"/>
            <a:ext cx="16009728" cy="7715599"/>
          </a:xfrm>
          <a:prstGeom prst="rect">
            <a:avLst/>
          </a:prstGeom>
        </p:spPr>
        <p:txBody>
          <a:bodyPr lIns="0" tIns="0" rIns="0" bIns="0" rtlCol="0" anchor="t">
            <a:spAutoFit/>
          </a:bodyPr>
          <a:lstStyle/>
          <a:p>
            <a:pPr marL="765452" lvl="1" indent="-382726" algn="just">
              <a:lnSpc>
                <a:spcPts val="5601"/>
              </a:lnSpc>
              <a:buFont typeface="Arial"/>
              <a:buChar char="•"/>
            </a:pPr>
            <a:r>
              <a:rPr lang="en-US" sz="3545">
                <a:solidFill>
                  <a:srgbClr val="000000"/>
                </a:solidFill>
                <a:latin typeface="Open Sauce"/>
              </a:rPr>
              <a:t>Application Software </a:t>
            </a:r>
          </a:p>
          <a:p>
            <a:pPr marL="1530904" lvl="2" indent="-510301" algn="just">
              <a:lnSpc>
                <a:spcPts val="5601"/>
              </a:lnSpc>
              <a:buFont typeface="Arial"/>
              <a:buChar char="⚬"/>
            </a:pPr>
            <a:r>
              <a:rPr lang="en-US" sz="3545">
                <a:solidFill>
                  <a:srgbClr val="000000"/>
                </a:solidFill>
                <a:latin typeface="Open Sauce Bold"/>
              </a:rPr>
              <a:t>pyautogui:Open</a:t>
            </a:r>
          </a:p>
          <a:p>
            <a:pPr marL="1530904" lvl="2" indent="-510301" algn="just">
              <a:lnSpc>
                <a:spcPts val="5601"/>
              </a:lnSpc>
              <a:buFont typeface="Arial"/>
              <a:buChar char="⚬"/>
            </a:pPr>
            <a:r>
              <a:rPr lang="en-US" sz="3545">
                <a:solidFill>
                  <a:srgbClr val="000000"/>
                </a:solidFill>
                <a:latin typeface="Open Sauce"/>
              </a:rPr>
              <a:t>pyautogui.press("enter") line simulates pressing the Enter key on the keyboard to launch the application.</a:t>
            </a:r>
          </a:p>
          <a:p>
            <a:pPr marL="1530904" lvl="2" indent="-510301" algn="just">
              <a:lnSpc>
                <a:spcPts val="5601"/>
              </a:lnSpc>
              <a:buFont typeface="Arial"/>
              <a:buChar char="⚬"/>
            </a:pPr>
            <a:r>
              <a:rPr lang="en-US" sz="3545">
                <a:solidFill>
                  <a:srgbClr val="000000"/>
                </a:solidFill>
                <a:latin typeface="Open Sauce Bold"/>
              </a:rPr>
              <a:t>os module:Close</a:t>
            </a:r>
          </a:p>
          <a:p>
            <a:pPr marL="1530904" lvl="2" indent="-510301" algn="just">
              <a:lnSpc>
                <a:spcPts val="5601"/>
              </a:lnSpc>
              <a:buFont typeface="Arial"/>
              <a:buChar char="⚬"/>
            </a:pPr>
            <a:r>
              <a:rPr lang="en-US" sz="3545">
                <a:solidFill>
                  <a:srgbClr val="000000"/>
                </a:solidFill>
                <a:latin typeface="Open Sauce"/>
              </a:rPr>
              <a:t>The </a:t>
            </a:r>
            <a:r>
              <a:rPr lang="en-US" sz="3545">
                <a:solidFill>
                  <a:srgbClr val="000000"/>
                </a:solidFill>
                <a:latin typeface="Open Sauce Bold"/>
              </a:rPr>
              <a:t>os.system()</a:t>
            </a:r>
            <a:r>
              <a:rPr lang="en-US" sz="3545">
                <a:solidFill>
                  <a:srgbClr val="000000"/>
                </a:solidFill>
                <a:latin typeface="Open Sauce"/>
              </a:rPr>
              <a:t> command is used to run a system command  within a Python script. </a:t>
            </a:r>
          </a:p>
          <a:p>
            <a:pPr marL="1530904" lvl="2" indent="-510301" algn="just">
              <a:lnSpc>
                <a:spcPts val="5601"/>
              </a:lnSpc>
              <a:buFont typeface="Arial"/>
              <a:buChar char="⚬"/>
            </a:pPr>
            <a:r>
              <a:rPr lang="en-US" sz="3545">
                <a:solidFill>
                  <a:srgbClr val="000000"/>
                </a:solidFill>
                <a:latin typeface="Open Sauce"/>
              </a:rPr>
              <a:t>The command is </a:t>
            </a:r>
            <a:r>
              <a:rPr lang="en-US" sz="3545">
                <a:solidFill>
                  <a:srgbClr val="000000"/>
                </a:solidFill>
                <a:latin typeface="Open Sauce Bold"/>
              </a:rPr>
              <a:t>taskkill/f/im/APP.exe</a:t>
            </a:r>
            <a:r>
              <a:rPr lang="en-US" sz="3545">
                <a:solidFill>
                  <a:srgbClr val="000000"/>
                </a:solidFill>
                <a:latin typeface="Open Sauce"/>
              </a:rPr>
              <a:t>, that forces the application process to close.</a:t>
            </a:r>
          </a:p>
          <a:p>
            <a:pPr algn="just">
              <a:lnSpc>
                <a:spcPts val="5601"/>
              </a:lnSpc>
            </a:pPr>
            <a:endParaRPr/>
          </a:p>
          <a:p>
            <a:pPr algn="just">
              <a:lnSpc>
                <a:spcPts val="5601"/>
              </a:lnSpc>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820042" y="665018"/>
            <a:ext cx="12022590" cy="3381353"/>
          </a:xfrm>
          <a:prstGeom prst="rect">
            <a:avLst/>
          </a:prstGeom>
        </p:spPr>
      </p:pic>
      <p:pic>
        <p:nvPicPr>
          <p:cNvPr id="3" name="Picture 3"/>
          <p:cNvPicPr>
            <a:picLocks noChangeAspect="1"/>
          </p:cNvPicPr>
          <p:nvPr/>
        </p:nvPicPr>
        <p:blipFill>
          <a:blip r:embed="rId3"/>
          <a:srcRect/>
          <a:stretch>
            <a:fillRect/>
          </a:stretch>
        </p:blipFill>
        <p:spPr>
          <a:xfrm>
            <a:off x="2820042" y="4200481"/>
            <a:ext cx="12010009" cy="537079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2276301"/>
            <a:ext cx="16009728" cy="5601049"/>
          </a:xfrm>
          <a:prstGeom prst="rect">
            <a:avLst/>
          </a:prstGeom>
        </p:spPr>
        <p:txBody>
          <a:bodyPr lIns="0" tIns="0" rIns="0" bIns="0" rtlCol="0" anchor="t">
            <a:spAutoFit/>
          </a:bodyPr>
          <a:lstStyle/>
          <a:p>
            <a:pPr marL="765452" lvl="1" indent="-382726" algn="just">
              <a:lnSpc>
                <a:spcPts val="5601"/>
              </a:lnSpc>
              <a:buFont typeface="Arial"/>
              <a:buChar char="•"/>
            </a:pPr>
            <a:r>
              <a:rPr lang="en-US" sz="3545">
                <a:solidFill>
                  <a:srgbClr val="000000"/>
                </a:solidFill>
                <a:latin typeface="Open Sauce"/>
              </a:rPr>
              <a:t>Notepad Typing</a:t>
            </a:r>
          </a:p>
          <a:p>
            <a:pPr marL="1530904" lvl="2" indent="-510301" algn="just">
              <a:lnSpc>
                <a:spcPts val="5601"/>
              </a:lnSpc>
              <a:buFont typeface="Arial"/>
              <a:buChar char="⚬"/>
            </a:pPr>
            <a:r>
              <a:rPr lang="en-US" sz="3545">
                <a:solidFill>
                  <a:srgbClr val="000000"/>
                </a:solidFill>
                <a:latin typeface="Open Sauce Bold"/>
              </a:rPr>
              <a:t>pyautogui.typewrite()</a:t>
            </a:r>
          </a:p>
          <a:p>
            <a:pPr marL="1530904" lvl="2" indent="-510301" algn="just">
              <a:lnSpc>
                <a:spcPts val="5601"/>
              </a:lnSpc>
              <a:buFont typeface="Arial"/>
              <a:buChar char="⚬"/>
            </a:pPr>
            <a:r>
              <a:rPr lang="en-US" sz="3545">
                <a:solidFill>
                  <a:srgbClr val="000000"/>
                </a:solidFill>
                <a:latin typeface="Open Sauce"/>
              </a:rPr>
              <a:t>It is used to simulate keyboard typing and types the given text onto the active window</a:t>
            </a:r>
          </a:p>
          <a:p>
            <a:pPr marL="1530904" lvl="2" indent="-510301" algn="just">
              <a:lnSpc>
                <a:spcPts val="5601"/>
              </a:lnSpc>
              <a:buFont typeface="Arial"/>
              <a:buChar char="⚬"/>
            </a:pPr>
            <a:r>
              <a:rPr lang="en-US" sz="3545">
                <a:solidFill>
                  <a:srgbClr val="000000"/>
                </a:solidFill>
                <a:latin typeface="Open Sauce"/>
              </a:rPr>
              <a:t>The program continuously listens for voice input, converts it to text, and then types the text using the </a:t>
            </a:r>
            <a:r>
              <a:rPr lang="en-US" sz="3545">
                <a:solidFill>
                  <a:srgbClr val="000000"/>
                </a:solidFill>
                <a:latin typeface="Open Sauce Bold"/>
              </a:rPr>
              <a:t>type_text()</a:t>
            </a:r>
            <a:r>
              <a:rPr lang="en-US" sz="3545">
                <a:solidFill>
                  <a:srgbClr val="000000"/>
                </a:solidFill>
                <a:latin typeface="Open Sauce"/>
              </a:rPr>
              <a:t> function. </a:t>
            </a:r>
          </a:p>
          <a:p>
            <a:pPr algn="just">
              <a:lnSpc>
                <a:spcPts val="5601"/>
              </a:lnSpc>
            </a:pPr>
            <a:endParaRPr/>
          </a:p>
          <a:p>
            <a:pPr algn="just">
              <a:lnSpc>
                <a:spcPts val="5601"/>
              </a:lnSpc>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466748"/>
            <a:ext cx="16023089" cy="6791552"/>
          </a:xfrm>
          <a:prstGeom prst="rect">
            <a:avLst/>
          </a:prstGeom>
        </p:spPr>
      </p:pic>
      <p:sp>
        <p:nvSpPr>
          <p:cNvPr id="3" name="TextBox 3"/>
          <p:cNvSpPr txBox="1"/>
          <p:nvPr/>
        </p:nvSpPr>
        <p:spPr>
          <a:xfrm>
            <a:off x="7891371" y="942975"/>
            <a:ext cx="2505258" cy="797422"/>
          </a:xfrm>
          <a:prstGeom prst="rect">
            <a:avLst/>
          </a:prstGeom>
        </p:spPr>
        <p:txBody>
          <a:bodyPr lIns="0" tIns="0" rIns="0" bIns="0" rtlCol="0" anchor="t">
            <a:spAutoFit/>
          </a:bodyPr>
          <a:lstStyle/>
          <a:p>
            <a:pPr marL="0" lvl="0" indent="0">
              <a:lnSpc>
                <a:spcPts val="6560"/>
              </a:lnSpc>
              <a:spcBef>
                <a:spcPct val="0"/>
              </a:spcBef>
            </a:pPr>
            <a:r>
              <a:rPr lang="en-US" sz="4686">
                <a:solidFill>
                  <a:srgbClr val="000000"/>
                </a:solidFill>
                <a:latin typeface="Open Sauce"/>
              </a:rPr>
              <a:t>RESULT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975575" y="1419691"/>
            <a:ext cx="4336850" cy="797422"/>
          </a:xfrm>
          <a:prstGeom prst="rect">
            <a:avLst/>
          </a:prstGeom>
        </p:spPr>
        <p:txBody>
          <a:bodyPr lIns="0" tIns="0" rIns="0" bIns="0" rtlCol="0" anchor="t">
            <a:spAutoFit/>
          </a:bodyPr>
          <a:lstStyle/>
          <a:p>
            <a:pPr marL="0" lvl="0" indent="0">
              <a:lnSpc>
                <a:spcPts val="6560"/>
              </a:lnSpc>
              <a:spcBef>
                <a:spcPct val="0"/>
              </a:spcBef>
            </a:pPr>
            <a:r>
              <a:rPr lang="en-US" sz="4686">
                <a:solidFill>
                  <a:srgbClr val="000000"/>
                </a:solidFill>
                <a:latin typeface="Open Sauce"/>
              </a:rPr>
              <a:t>CONCLUSION</a:t>
            </a:r>
          </a:p>
        </p:txBody>
      </p:sp>
      <p:sp>
        <p:nvSpPr>
          <p:cNvPr id="3" name="TextBox 3"/>
          <p:cNvSpPr txBox="1"/>
          <p:nvPr/>
        </p:nvSpPr>
        <p:spPr>
          <a:xfrm>
            <a:off x="1081986" y="2908669"/>
            <a:ext cx="16009728" cy="5789819"/>
          </a:xfrm>
          <a:prstGeom prst="rect">
            <a:avLst/>
          </a:prstGeom>
        </p:spPr>
        <p:txBody>
          <a:bodyPr lIns="0" tIns="0" rIns="0" bIns="0" rtlCol="0" anchor="t">
            <a:spAutoFit/>
          </a:bodyPr>
          <a:lstStyle/>
          <a:p>
            <a:pPr marL="765452" lvl="1" indent="-382726" algn="just">
              <a:lnSpc>
                <a:spcPts val="6665"/>
              </a:lnSpc>
              <a:buFont typeface="Arial"/>
              <a:buChar char="•"/>
            </a:pPr>
            <a:r>
              <a:rPr lang="en-US" sz="3545">
                <a:solidFill>
                  <a:srgbClr val="000000"/>
                </a:solidFill>
                <a:latin typeface="Open Sauce"/>
              </a:rPr>
              <a:t>Overall, virtual assistant systems have the potential to greatly enhance productivity and simplify daily life for users. </a:t>
            </a:r>
          </a:p>
          <a:p>
            <a:pPr marL="765452" lvl="1" indent="-382726" algn="just">
              <a:lnSpc>
                <a:spcPts val="6665"/>
              </a:lnSpc>
              <a:buFont typeface="Arial"/>
              <a:buChar char="•"/>
            </a:pPr>
            <a:r>
              <a:rPr lang="en-US" sz="3545">
                <a:solidFill>
                  <a:srgbClr val="000000"/>
                </a:solidFill>
                <a:latin typeface="Open Sauce"/>
              </a:rPr>
              <a:t>As technology continues to advance, it is likely that these systems will become even more sophisticated and capable of handling complex tasks. </a:t>
            </a:r>
          </a:p>
          <a:p>
            <a:pPr algn="just">
              <a:lnSpc>
                <a:spcPts val="6665"/>
              </a:lnSpc>
            </a:pPr>
            <a:endParaRPr/>
          </a:p>
          <a:p>
            <a:pPr algn="just">
              <a:lnSpc>
                <a:spcPts val="6665"/>
              </a:lnSpc>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08735" y="3360547"/>
            <a:ext cx="11470530" cy="2446645"/>
          </a:xfrm>
          <a:prstGeom prst="rect">
            <a:avLst/>
          </a:prstGeom>
        </p:spPr>
        <p:txBody>
          <a:bodyPr lIns="0" tIns="0" rIns="0" bIns="0" rtlCol="0" anchor="t">
            <a:spAutoFit/>
          </a:bodyPr>
          <a:lstStyle/>
          <a:p>
            <a:pPr algn="ctr">
              <a:lnSpc>
                <a:spcPts val="20057"/>
              </a:lnSpc>
            </a:pPr>
            <a:r>
              <a:rPr lang="en-US" sz="14326">
                <a:solidFill>
                  <a:srgbClr val="000000"/>
                </a:solidFill>
                <a:latin typeface="Canva Sa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283721" y="1205958"/>
            <a:ext cx="5720557" cy="1217295"/>
          </a:xfrm>
          <a:prstGeom prst="rect">
            <a:avLst/>
          </a:prstGeom>
        </p:spPr>
        <p:txBody>
          <a:bodyPr lIns="0" tIns="0" rIns="0" bIns="0" rtlCol="0" anchor="t">
            <a:spAutoFit/>
          </a:bodyPr>
          <a:lstStyle/>
          <a:p>
            <a:pPr marL="0" lvl="0" indent="0">
              <a:lnSpc>
                <a:spcPts val="10080"/>
              </a:lnSpc>
              <a:spcBef>
                <a:spcPct val="0"/>
              </a:spcBef>
            </a:pPr>
            <a:r>
              <a:rPr lang="en-US" sz="7200">
                <a:solidFill>
                  <a:srgbClr val="000000"/>
                </a:solidFill>
                <a:latin typeface="Open Sauce"/>
              </a:rPr>
              <a:t>OBJECTIVES</a:t>
            </a:r>
          </a:p>
        </p:txBody>
      </p:sp>
      <p:sp>
        <p:nvSpPr>
          <p:cNvPr id="3" name="TextBox 3"/>
          <p:cNvSpPr txBox="1"/>
          <p:nvPr/>
        </p:nvSpPr>
        <p:spPr>
          <a:xfrm>
            <a:off x="1028700" y="3507904"/>
            <a:ext cx="15999558" cy="3925181"/>
          </a:xfrm>
          <a:prstGeom prst="rect">
            <a:avLst/>
          </a:prstGeom>
        </p:spPr>
        <p:txBody>
          <a:bodyPr lIns="0" tIns="0" rIns="0" bIns="0" rtlCol="0" anchor="t">
            <a:spAutoFit/>
          </a:bodyPr>
          <a:lstStyle/>
          <a:p>
            <a:pPr marL="802139" lvl="1" indent="-401070" algn="just">
              <a:lnSpc>
                <a:spcPts val="5201"/>
              </a:lnSpc>
              <a:buFont typeface="Arial"/>
              <a:buChar char="•"/>
            </a:pPr>
            <a:r>
              <a:rPr lang="en-US" sz="3715">
                <a:solidFill>
                  <a:srgbClr val="000000"/>
                </a:solidFill>
                <a:latin typeface="Open Sauce"/>
              </a:rPr>
              <a:t>Virtual Assistant system should be able to accurately understand and interpret user commands when expressed in natural language. </a:t>
            </a:r>
          </a:p>
          <a:p>
            <a:pPr marL="802139" lvl="1" indent="-401070" algn="just">
              <a:lnSpc>
                <a:spcPts val="5201"/>
              </a:lnSpc>
              <a:buFont typeface="Arial"/>
              <a:buChar char="•"/>
            </a:pPr>
            <a:r>
              <a:rPr lang="en-US" sz="3715">
                <a:solidFill>
                  <a:srgbClr val="000000"/>
                </a:solidFill>
                <a:latin typeface="Open Sauce"/>
              </a:rPr>
              <a:t>Perform various voice controlled tasks such as open/close application, searching the web, controlling media playback, manage alarm and remainders.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928846" y="904875"/>
            <a:ext cx="8430309" cy="1217295"/>
          </a:xfrm>
          <a:prstGeom prst="rect">
            <a:avLst/>
          </a:prstGeom>
        </p:spPr>
        <p:txBody>
          <a:bodyPr lIns="0" tIns="0" rIns="0" bIns="0" rtlCol="0" anchor="t">
            <a:spAutoFit/>
          </a:bodyPr>
          <a:lstStyle/>
          <a:p>
            <a:pPr marL="0" lvl="0" indent="0">
              <a:lnSpc>
                <a:spcPts val="10080"/>
              </a:lnSpc>
              <a:spcBef>
                <a:spcPct val="0"/>
              </a:spcBef>
            </a:pPr>
            <a:r>
              <a:rPr lang="en-US" sz="7200">
                <a:solidFill>
                  <a:srgbClr val="000000"/>
                </a:solidFill>
                <a:latin typeface="Open Sauce"/>
              </a:rPr>
              <a:t>EXISTING SYSTEM</a:t>
            </a:r>
          </a:p>
        </p:txBody>
      </p:sp>
      <p:sp>
        <p:nvSpPr>
          <p:cNvPr id="3" name="TextBox 3"/>
          <p:cNvSpPr txBox="1"/>
          <p:nvPr/>
        </p:nvSpPr>
        <p:spPr>
          <a:xfrm>
            <a:off x="1191139" y="3282091"/>
            <a:ext cx="15905722" cy="4962060"/>
          </a:xfrm>
          <a:prstGeom prst="rect">
            <a:avLst/>
          </a:prstGeom>
        </p:spPr>
        <p:txBody>
          <a:bodyPr lIns="0" tIns="0" rIns="0" bIns="0" rtlCol="0" anchor="t">
            <a:spAutoFit/>
          </a:bodyPr>
          <a:lstStyle/>
          <a:p>
            <a:pPr marL="869721" lvl="1" indent="-434860" algn="just">
              <a:lnSpc>
                <a:spcPts val="5639"/>
              </a:lnSpc>
              <a:buFont typeface="Arial"/>
              <a:buChar char="•"/>
            </a:pPr>
            <a:r>
              <a:rPr lang="en-US" sz="4028">
                <a:solidFill>
                  <a:srgbClr val="000000"/>
                </a:solidFill>
                <a:latin typeface="Open Sauce"/>
              </a:rPr>
              <a:t>The process is done in manual mode by typing each and every word.</a:t>
            </a:r>
          </a:p>
          <a:p>
            <a:pPr marL="869721" lvl="1" indent="-434860" algn="just">
              <a:lnSpc>
                <a:spcPts val="5639"/>
              </a:lnSpc>
              <a:buFont typeface="Arial"/>
              <a:buChar char="•"/>
            </a:pPr>
            <a:r>
              <a:rPr lang="en-US" sz="4028">
                <a:solidFill>
                  <a:srgbClr val="000000"/>
                </a:solidFill>
                <a:latin typeface="Open Sauce"/>
              </a:rPr>
              <a:t>May not integrate seamlessly with all third-party apps and services.</a:t>
            </a:r>
          </a:p>
          <a:p>
            <a:pPr marL="869721" lvl="1" indent="-434860" algn="just">
              <a:lnSpc>
                <a:spcPts val="5639"/>
              </a:lnSpc>
              <a:buFont typeface="Arial"/>
              <a:buChar char="•"/>
            </a:pPr>
            <a:r>
              <a:rPr lang="en-US" sz="4028">
                <a:solidFill>
                  <a:srgbClr val="000000"/>
                </a:solidFill>
                <a:latin typeface="Open Sauce"/>
              </a:rPr>
              <a:t>Passes the queries to their respective search engines instead of performing it.</a:t>
            </a:r>
          </a:p>
          <a:p>
            <a:pPr marL="869721" lvl="1" indent="-434860" algn="just">
              <a:lnSpc>
                <a:spcPts val="5639"/>
              </a:lnSpc>
              <a:buFont typeface="Arial"/>
              <a:buChar char="•"/>
            </a:pPr>
            <a:r>
              <a:rPr lang="en-US" sz="4028">
                <a:solidFill>
                  <a:srgbClr val="000000"/>
                </a:solidFill>
                <a:latin typeface="Open Sauce"/>
              </a:rPr>
              <a:t>Time Consuming.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527401" y="1611817"/>
            <a:ext cx="9233198" cy="1217295"/>
          </a:xfrm>
          <a:prstGeom prst="rect">
            <a:avLst/>
          </a:prstGeom>
        </p:spPr>
        <p:txBody>
          <a:bodyPr lIns="0" tIns="0" rIns="0" bIns="0" rtlCol="0" anchor="t">
            <a:spAutoFit/>
          </a:bodyPr>
          <a:lstStyle/>
          <a:p>
            <a:pPr marL="0" lvl="0" indent="0">
              <a:lnSpc>
                <a:spcPts val="10080"/>
              </a:lnSpc>
              <a:spcBef>
                <a:spcPct val="0"/>
              </a:spcBef>
            </a:pPr>
            <a:r>
              <a:rPr lang="en-US" sz="7200">
                <a:solidFill>
                  <a:srgbClr val="000000"/>
                </a:solidFill>
                <a:latin typeface="Open Sauce"/>
              </a:rPr>
              <a:t>PROPOSED SYSTEM</a:t>
            </a:r>
          </a:p>
        </p:txBody>
      </p:sp>
      <p:sp>
        <p:nvSpPr>
          <p:cNvPr id="3" name="TextBox 3"/>
          <p:cNvSpPr txBox="1"/>
          <p:nvPr/>
        </p:nvSpPr>
        <p:spPr>
          <a:xfrm>
            <a:off x="1793306" y="3535549"/>
            <a:ext cx="14701388" cy="4589263"/>
          </a:xfrm>
          <a:prstGeom prst="rect">
            <a:avLst/>
          </a:prstGeom>
        </p:spPr>
        <p:txBody>
          <a:bodyPr lIns="0" tIns="0" rIns="0" bIns="0" rtlCol="0" anchor="t">
            <a:spAutoFit/>
          </a:bodyPr>
          <a:lstStyle/>
          <a:p>
            <a:pPr marL="869720" lvl="1" indent="-434860" algn="just">
              <a:lnSpc>
                <a:spcPts val="6123"/>
              </a:lnSpc>
              <a:buFont typeface="Arial"/>
              <a:buChar char="•"/>
            </a:pPr>
            <a:r>
              <a:rPr lang="en-US" sz="4028">
                <a:solidFill>
                  <a:srgbClr val="000000"/>
                </a:solidFill>
                <a:latin typeface="Open Sauce"/>
              </a:rPr>
              <a:t>Doesn't require devices like mouse and keyboard to provide input.</a:t>
            </a:r>
          </a:p>
          <a:p>
            <a:pPr marL="869720" lvl="1" indent="-434860" algn="just">
              <a:lnSpc>
                <a:spcPts val="6123"/>
              </a:lnSpc>
              <a:buFont typeface="Arial"/>
              <a:buChar char="•"/>
            </a:pPr>
            <a:r>
              <a:rPr lang="en-US" sz="4028">
                <a:solidFill>
                  <a:srgbClr val="000000"/>
                </a:solidFill>
                <a:latin typeface="Open Sauce"/>
              </a:rPr>
              <a:t>Features supported in the current version include interacting with the OS.</a:t>
            </a:r>
          </a:p>
          <a:p>
            <a:pPr marL="869720" lvl="1" indent="-434860" algn="just">
              <a:lnSpc>
                <a:spcPts val="6123"/>
              </a:lnSpc>
              <a:buFont typeface="Arial"/>
              <a:buChar char="•"/>
            </a:pPr>
            <a:r>
              <a:rPr lang="en-US" sz="4028">
                <a:solidFill>
                  <a:srgbClr val="000000"/>
                </a:solidFill>
                <a:latin typeface="Open Sauce"/>
              </a:rPr>
              <a:t>Easy to access files.</a:t>
            </a:r>
          </a:p>
          <a:p>
            <a:pPr marL="869720" lvl="1" indent="-434860" algn="just">
              <a:lnSpc>
                <a:spcPts val="6123"/>
              </a:lnSpc>
              <a:buFont typeface="Arial"/>
              <a:buChar char="•"/>
            </a:pPr>
            <a:r>
              <a:rPr lang="en-US" sz="4028">
                <a:solidFill>
                  <a:srgbClr val="000000"/>
                </a:solidFill>
                <a:latin typeface="Open Sauce"/>
              </a:rPr>
              <a:t>Integrates with third-party apps and services.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5769359" y="3691467"/>
            <a:ext cx="6749283" cy="1452033"/>
          </a:xfrm>
          <a:prstGeom prst="rect">
            <a:avLst/>
          </a:prstGeom>
        </p:spPr>
        <p:txBody>
          <a:bodyPr lIns="0" tIns="0" rIns="0" bIns="0" rtlCol="0" anchor="t">
            <a:spAutoFit/>
          </a:bodyPr>
          <a:lstStyle/>
          <a:p>
            <a:pPr marL="0" lvl="0" indent="0">
              <a:lnSpc>
                <a:spcPts val="11892"/>
              </a:lnSpc>
              <a:spcBef>
                <a:spcPct val="0"/>
              </a:spcBef>
            </a:pPr>
            <a:r>
              <a:rPr lang="en-US" sz="8494">
                <a:solidFill>
                  <a:srgbClr val="000000"/>
                </a:solidFill>
                <a:latin typeface="Open Sauce"/>
              </a:rPr>
              <a:t>WORKFLOW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39375" y="554825"/>
            <a:ext cx="16993462" cy="93641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439687" y="539387"/>
            <a:ext cx="13408626" cy="1016726"/>
          </a:xfrm>
          <a:prstGeom prst="rect">
            <a:avLst/>
          </a:prstGeom>
        </p:spPr>
        <p:txBody>
          <a:bodyPr lIns="0" tIns="0" rIns="0" bIns="0" rtlCol="0" anchor="t">
            <a:spAutoFit/>
          </a:bodyPr>
          <a:lstStyle/>
          <a:p>
            <a:pPr marL="0" lvl="0" indent="0">
              <a:lnSpc>
                <a:spcPts val="8318"/>
              </a:lnSpc>
              <a:spcBef>
                <a:spcPct val="0"/>
              </a:spcBef>
            </a:pPr>
            <a:r>
              <a:rPr lang="en-US" sz="5942">
                <a:solidFill>
                  <a:srgbClr val="000000"/>
                </a:solidFill>
                <a:latin typeface="Open Sauce"/>
              </a:rPr>
              <a:t>NATURAL LANGUAGE PROCESSING</a:t>
            </a:r>
          </a:p>
        </p:txBody>
      </p:sp>
      <p:sp>
        <p:nvSpPr>
          <p:cNvPr id="3" name="TextBox 3"/>
          <p:cNvSpPr txBox="1"/>
          <p:nvPr/>
        </p:nvSpPr>
        <p:spPr>
          <a:xfrm>
            <a:off x="1316755" y="2119807"/>
            <a:ext cx="15654489" cy="9044908"/>
          </a:xfrm>
          <a:prstGeom prst="rect">
            <a:avLst/>
          </a:prstGeom>
        </p:spPr>
        <p:txBody>
          <a:bodyPr lIns="0" tIns="0" rIns="0" bIns="0" rtlCol="0" anchor="t">
            <a:spAutoFit/>
          </a:bodyPr>
          <a:lstStyle/>
          <a:p>
            <a:pPr marL="728833" lvl="1" indent="-364416" algn="just">
              <a:lnSpc>
                <a:spcPts val="5131"/>
              </a:lnSpc>
              <a:buFont typeface="Arial"/>
              <a:buChar char="•"/>
            </a:pPr>
            <a:r>
              <a:rPr lang="en-US" sz="3375">
                <a:solidFill>
                  <a:srgbClr val="000000"/>
                </a:solidFill>
                <a:latin typeface="Open Sauce"/>
              </a:rPr>
              <a:t>Natural language Processing  which is a subfield of Artificial Intelligence (AI) that focuses on enabling computers to interact and  understand the Human language.</a:t>
            </a:r>
          </a:p>
          <a:p>
            <a:pPr marL="728833" lvl="1" indent="-364416" algn="just">
              <a:lnSpc>
                <a:spcPts val="5131"/>
              </a:lnSpc>
              <a:buFont typeface="Arial"/>
              <a:buChar char="•"/>
            </a:pPr>
            <a:r>
              <a:rPr lang="en-US" sz="3375">
                <a:solidFill>
                  <a:srgbClr val="000000"/>
                </a:solidFill>
                <a:latin typeface="Open Sauce"/>
              </a:rPr>
              <a:t>NLTK - Natural language Tool Kit is a popular open-source platform for building Python programs that work with human language data.</a:t>
            </a:r>
          </a:p>
          <a:p>
            <a:pPr marL="728833" lvl="1" indent="-364416" algn="just">
              <a:lnSpc>
                <a:spcPts val="5131"/>
              </a:lnSpc>
              <a:buFont typeface="Arial"/>
              <a:buChar char="•"/>
            </a:pPr>
            <a:r>
              <a:rPr lang="en-US" sz="3375">
                <a:solidFill>
                  <a:srgbClr val="000000"/>
                </a:solidFill>
                <a:latin typeface="Open Sauce Bold"/>
              </a:rPr>
              <a:t>Tokenization</a:t>
            </a:r>
          </a:p>
          <a:p>
            <a:pPr marL="1457665" lvl="2" indent="-485888" algn="just">
              <a:lnSpc>
                <a:spcPts val="5131"/>
              </a:lnSpc>
              <a:buFont typeface="Arial"/>
              <a:buChar char="⚬"/>
            </a:pPr>
            <a:r>
              <a:rPr lang="en-US" sz="3375">
                <a:solidFill>
                  <a:srgbClr val="000000"/>
                </a:solidFill>
                <a:latin typeface="Open Sauce"/>
              </a:rPr>
              <a:t>Import the “word_tokenize” from the “nltk.tokenize”.</a:t>
            </a:r>
          </a:p>
          <a:p>
            <a:pPr marL="1457665" lvl="2" indent="-485888" algn="just">
              <a:lnSpc>
                <a:spcPts val="5131"/>
              </a:lnSpc>
              <a:buFont typeface="Arial"/>
              <a:buChar char="⚬"/>
            </a:pPr>
            <a:r>
              <a:rPr lang="en-US" sz="3375">
                <a:solidFill>
                  <a:srgbClr val="000000"/>
                </a:solidFill>
                <a:latin typeface="Open Sauce"/>
              </a:rPr>
              <a:t>Breaking text or speech data into individual words, phrases.</a:t>
            </a:r>
          </a:p>
          <a:p>
            <a:pPr marL="728833" lvl="1" indent="-364416" algn="just">
              <a:lnSpc>
                <a:spcPts val="5131"/>
              </a:lnSpc>
              <a:buFont typeface="Arial"/>
              <a:buChar char="•"/>
            </a:pPr>
            <a:r>
              <a:rPr lang="en-US" sz="3375">
                <a:solidFill>
                  <a:srgbClr val="000000"/>
                </a:solidFill>
                <a:latin typeface="Open Sauce"/>
              </a:rPr>
              <a:t> </a:t>
            </a:r>
            <a:r>
              <a:rPr lang="en-US" sz="3375">
                <a:solidFill>
                  <a:srgbClr val="000000"/>
                </a:solidFill>
                <a:latin typeface="Open Sauce Bold"/>
              </a:rPr>
              <a:t>Stemming </a:t>
            </a:r>
          </a:p>
          <a:p>
            <a:pPr marL="1457665" lvl="2" indent="-485888" algn="just">
              <a:lnSpc>
                <a:spcPts val="5131"/>
              </a:lnSpc>
              <a:buFont typeface="Arial"/>
              <a:buChar char="⚬"/>
            </a:pPr>
            <a:r>
              <a:rPr lang="en-US" sz="3375">
                <a:solidFill>
                  <a:srgbClr val="000000"/>
                </a:solidFill>
                <a:latin typeface="Open Sauce"/>
              </a:rPr>
              <a:t>Import PortStemmer from the nltk.stem</a:t>
            </a:r>
          </a:p>
          <a:p>
            <a:pPr marL="1457665" lvl="2" indent="-485888" algn="just">
              <a:lnSpc>
                <a:spcPts val="5131"/>
              </a:lnSpc>
              <a:buFont typeface="Arial"/>
              <a:buChar char="⚬"/>
            </a:pPr>
            <a:r>
              <a:rPr lang="en-US" sz="3375">
                <a:solidFill>
                  <a:srgbClr val="000000"/>
                </a:solidFill>
                <a:latin typeface="Open Sauce"/>
              </a:rPr>
              <a:t>Apply the stemmer to each word in the text to obtain the root form.</a:t>
            </a:r>
          </a:p>
          <a:p>
            <a:pPr algn="just">
              <a:lnSpc>
                <a:spcPts val="5131"/>
              </a:lnSpc>
            </a:pPr>
            <a:endParaRPr/>
          </a:p>
          <a:p>
            <a:pPr algn="just">
              <a:lnSpc>
                <a:spcPts val="5131"/>
              </a:lnSpc>
            </a:pPr>
            <a:r>
              <a:rPr lang="en-US" sz="3375">
                <a:solidFill>
                  <a:srgbClr val="000000"/>
                </a:solidFill>
                <a:latin typeface="Open Sauce"/>
              </a:rPr>
              <a:t>            </a:t>
            </a:r>
          </a:p>
          <a:p>
            <a:pPr algn="just">
              <a:lnSpc>
                <a:spcPts val="5131"/>
              </a:lnSpc>
            </a:pPr>
            <a:r>
              <a:rPr lang="en-US" sz="3375">
                <a:solidFill>
                  <a:srgbClr val="000000"/>
                </a:solidFill>
                <a:latin typeface="Open Sauce"/>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295818" y="745844"/>
            <a:ext cx="8888001" cy="811216"/>
          </a:xfrm>
          <a:prstGeom prst="rect">
            <a:avLst/>
          </a:prstGeom>
        </p:spPr>
        <p:txBody>
          <a:bodyPr lIns="0" tIns="0" rIns="0" bIns="0" rtlCol="0" anchor="t">
            <a:spAutoFit/>
          </a:bodyPr>
          <a:lstStyle/>
          <a:p>
            <a:pPr marL="0" lvl="0" indent="0">
              <a:lnSpc>
                <a:spcPts val="6737"/>
              </a:lnSpc>
              <a:spcBef>
                <a:spcPct val="0"/>
              </a:spcBef>
            </a:pPr>
            <a:r>
              <a:rPr lang="en-US" sz="4812">
                <a:solidFill>
                  <a:srgbClr val="000000"/>
                </a:solidFill>
                <a:latin typeface="Open Sauce"/>
              </a:rPr>
              <a:t>MAIN PACKAGES REQUIRED</a:t>
            </a:r>
          </a:p>
        </p:txBody>
      </p:sp>
      <p:sp>
        <p:nvSpPr>
          <p:cNvPr id="3" name="TextBox 3"/>
          <p:cNvSpPr txBox="1"/>
          <p:nvPr/>
        </p:nvSpPr>
        <p:spPr>
          <a:xfrm>
            <a:off x="1904649" y="1982362"/>
            <a:ext cx="13986428" cy="2598076"/>
          </a:xfrm>
          <a:prstGeom prst="rect">
            <a:avLst/>
          </a:prstGeom>
        </p:spPr>
        <p:txBody>
          <a:bodyPr lIns="0" tIns="0" rIns="0" bIns="0" rtlCol="0" anchor="t">
            <a:spAutoFit/>
          </a:bodyPr>
          <a:lstStyle/>
          <a:p>
            <a:pPr marL="765452" lvl="1" indent="-382726" algn="just">
              <a:lnSpc>
                <a:spcPts val="5247"/>
              </a:lnSpc>
              <a:buFont typeface="Arial"/>
              <a:buChar char="•"/>
            </a:pPr>
            <a:r>
              <a:rPr lang="en-US" sz="3545">
                <a:solidFill>
                  <a:srgbClr val="000000"/>
                </a:solidFill>
                <a:latin typeface="Open Sauce"/>
              </a:rPr>
              <a:t>Specch Recognition</a:t>
            </a:r>
          </a:p>
          <a:p>
            <a:pPr marL="1530904" lvl="2" indent="-510301" algn="just">
              <a:lnSpc>
                <a:spcPts val="5247"/>
              </a:lnSpc>
              <a:buFont typeface="Arial"/>
              <a:buChar char="⚬"/>
            </a:pPr>
            <a:r>
              <a:rPr lang="en-US" sz="3545">
                <a:solidFill>
                  <a:srgbClr val="000000"/>
                </a:solidFill>
                <a:latin typeface="Open Sauce"/>
              </a:rPr>
              <a:t>Google Speech Recognition is a technology developed by Google that allows computers to convert spoken language into written text.</a:t>
            </a:r>
          </a:p>
        </p:txBody>
      </p:sp>
      <p:sp>
        <p:nvSpPr>
          <p:cNvPr id="4" name="TextBox 4"/>
          <p:cNvSpPr txBox="1"/>
          <p:nvPr/>
        </p:nvSpPr>
        <p:spPr>
          <a:xfrm>
            <a:off x="1959702" y="5180512"/>
            <a:ext cx="13986428" cy="1940851"/>
          </a:xfrm>
          <a:prstGeom prst="rect">
            <a:avLst/>
          </a:prstGeom>
        </p:spPr>
        <p:txBody>
          <a:bodyPr lIns="0" tIns="0" rIns="0" bIns="0" rtlCol="0" anchor="t">
            <a:spAutoFit/>
          </a:bodyPr>
          <a:lstStyle/>
          <a:p>
            <a:pPr marL="765452" lvl="1" indent="-382726" algn="just">
              <a:lnSpc>
                <a:spcPts val="5247"/>
              </a:lnSpc>
              <a:buFont typeface="Arial"/>
              <a:buChar char="•"/>
            </a:pPr>
            <a:r>
              <a:rPr lang="en-US" sz="3545">
                <a:solidFill>
                  <a:srgbClr val="000000"/>
                </a:solidFill>
                <a:latin typeface="Open Sauce"/>
              </a:rPr>
              <a:t>Nltk</a:t>
            </a:r>
          </a:p>
          <a:p>
            <a:pPr marL="1530904" lvl="2" indent="-510301" algn="just">
              <a:lnSpc>
                <a:spcPts val="5247"/>
              </a:lnSpc>
              <a:buFont typeface="Arial"/>
              <a:buChar char="⚬"/>
            </a:pPr>
            <a:r>
              <a:rPr lang="en-US" sz="3545">
                <a:solidFill>
                  <a:srgbClr val="000000"/>
                </a:solidFill>
                <a:latin typeface="Open Sauce"/>
              </a:rPr>
              <a:t>It is a really powerful tool to preprocess text data for further analysis</a:t>
            </a:r>
          </a:p>
        </p:txBody>
      </p:sp>
      <p:sp>
        <p:nvSpPr>
          <p:cNvPr id="5" name="TextBox 5"/>
          <p:cNvSpPr txBox="1"/>
          <p:nvPr/>
        </p:nvSpPr>
        <p:spPr>
          <a:xfrm>
            <a:off x="1959702" y="7702388"/>
            <a:ext cx="13986428" cy="1283626"/>
          </a:xfrm>
          <a:prstGeom prst="rect">
            <a:avLst/>
          </a:prstGeom>
        </p:spPr>
        <p:txBody>
          <a:bodyPr lIns="0" tIns="0" rIns="0" bIns="0" rtlCol="0" anchor="t">
            <a:spAutoFit/>
          </a:bodyPr>
          <a:lstStyle/>
          <a:p>
            <a:pPr marL="765452" lvl="1" indent="-382726" algn="just">
              <a:lnSpc>
                <a:spcPts val="5247"/>
              </a:lnSpc>
              <a:buFont typeface="Arial"/>
              <a:buChar char="•"/>
            </a:pPr>
            <a:r>
              <a:rPr lang="en-US" sz="3545">
                <a:solidFill>
                  <a:srgbClr val="000000"/>
                </a:solidFill>
                <a:latin typeface="Open Sauce"/>
              </a:rPr>
              <a:t>pyttsx3</a:t>
            </a:r>
          </a:p>
          <a:p>
            <a:pPr marL="1530904" lvl="2" indent="-510301" algn="just">
              <a:lnSpc>
                <a:spcPts val="5247"/>
              </a:lnSpc>
              <a:buFont typeface="Arial"/>
              <a:buChar char="⚬"/>
            </a:pPr>
            <a:r>
              <a:rPr lang="en-US" sz="3545">
                <a:solidFill>
                  <a:srgbClr val="000000"/>
                </a:solidFill>
                <a:latin typeface="Open Sauce"/>
              </a:rPr>
              <a:t>pyttsx3 is a text-to-speech conversion library in Python.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840</Words>
  <Application>Microsoft Office PowerPoint</Application>
  <PresentationFormat>Custom</PresentationFormat>
  <Paragraphs>100</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Open Sans Bold</vt:lpstr>
      <vt:lpstr>Calibri</vt:lpstr>
      <vt:lpstr>Open Sauce Light Bold</vt:lpstr>
      <vt:lpstr>Open Sauce</vt:lpstr>
      <vt:lpstr>Open Sauce Bold</vt:lpstr>
      <vt:lpstr>Canva Sans Bold</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DESKTOP VIRTUAL ASSISTANT</dc:title>
  <cp:lastModifiedBy>Admin</cp:lastModifiedBy>
  <cp:revision>1</cp:revision>
  <dcterms:created xsi:type="dcterms:W3CDTF">2006-08-16T00:00:00Z</dcterms:created>
  <dcterms:modified xsi:type="dcterms:W3CDTF">2023-05-27T15:58:22Z</dcterms:modified>
  <dc:identifier>DAFjAL0NQdk</dc:identifier>
</cp:coreProperties>
</file>